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1" d="100"/>
          <a:sy n="51" d="100"/>
        </p:scale>
        <p:origin x="96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239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177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081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160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32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905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073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58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390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554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8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D50A8-7460-4F69-BEBE-76A4B06484E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93670-3CD4-4828-ACF7-CC4BF0975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606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F4372-BD1D-4600-A3B8-C1FE6A2A07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86F34C-1919-4290-815C-7A0C19A1A6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5771" y="4806149"/>
            <a:ext cx="9144000" cy="1655762"/>
          </a:xfrm>
        </p:spPr>
        <p:txBody>
          <a:bodyPr/>
          <a:lstStyle/>
          <a:p>
            <a:r>
              <a:rPr lang="en-GB" dirty="0"/>
              <a:t>The following slide includes the simple EPM framework that must be included in any teaching session based on EPM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CEF705B-89EE-4DD1-A43B-CE4294D2DE7D}"/>
              </a:ext>
            </a:extLst>
          </p:cNvPr>
          <p:cNvSpPr txBox="1">
            <a:spLocks/>
          </p:cNvSpPr>
          <p:nvPr/>
        </p:nvSpPr>
        <p:spPr>
          <a:xfrm>
            <a:off x="838200" y="2526383"/>
            <a:ext cx="10515600" cy="2055043"/>
          </a:xfrm>
          <a:prstGeom prst="rect">
            <a:avLst/>
          </a:prstGeom>
          <a:solidFill>
            <a:srgbClr val="7030A0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600" dirty="0">
                <a:solidFill>
                  <a:schemeClr val="bg1"/>
                </a:solidFill>
              </a:rPr>
              <a:t>Essential Pain Management</a:t>
            </a:r>
          </a:p>
          <a:p>
            <a:r>
              <a:rPr lang="en-GB" sz="6600" i="1" dirty="0">
                <a:solidFill>
                  <a:schemeClr val="bg1"/>
                </a:solidFill>
              </a:rPr>
              <a:t>Core framework</a:t>
            </a:r>
            <a:endParaRPr lang="en-US" sz="66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183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The core EPM framework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52248"/>
          </a:xfrm>
        </p:spPr>
        <p:txBody>
          <a:bodyPr>
            <a:normAutofit/>
          </a:bodyPr>
          <a:lstStyle/>
          <a:p>
            <a:r>
              <a:rPr lang="en-US" b="1" dirty="0"/>
              <a:t>Recognize</a:t>
            </a:r>
          </a:p>
          <a:p>
            <a:pPr lvl="1"/>
            <a:r>
              <a:rPr lang="en-US" sz="1800" b="1" dirty="0"/>
              <a:t>Impact of pain</a:t>
            </a:r>
          </a:p>
          <a:p>
            <a:pPr lvl="2"/>
            <a:r>
              <a:rPr lang="en-US" sz="1600" dirty="0"/>
              <a:t>patient and society</a:t>
            </a:r>
          </a:p>
          <a:p>
            <a:r>
              <a:rPr lang="en-US" b="1" dirty="0"/>
              <a:t>Assess </a:t>
            </a:r>
          </a:p>
          <a:p>
            <a:pPr lvl="1"/>
            <a:r>
              <a:rPr lang="en-US" sz="1800" b="1" dirty="0"/>
              <a:t>Type</a:t>
            </a:r>
          </a:p>
          <a:p>
            <a:pPr lvl="2"/>
            <a:r>
              <a:rPr lang="en-US" sz="1600" dirty="0"/>
              <a:t>Acute/chronic</a:t>
            </a:r>
          </a:p>
          <a:p>
            <a:pPr lvl="2"/>
            <a:r>
              <a:rPr lang="en-US" sz="1600" dirty="0"/>
              <a:t>Nociceptive/neuropathic</a:t>
            </a:r>
          </a:p>
          <a:p>
            <a:pPr lvl="2"/>
            <a:r>
              <a:rPr lang="en-US" sz="1600" dirty="0"/>
              <a:t>Cancer/non-cancer</a:t>
            </a:r>
            <a:endParaRPr lang="en-US" sz="800" dirty="0"/>
          </a:p>
          <a:p>
            <a:pPr lvl="2"/>
            <a:endParaRPr lang="en-US" sz="800" b="1" dirty="0"/>
          </a:p>
          <a:p>
            <a:pPr lvl="1"/>
            <a:r>
              <a:rPr lang="en-US" sz="1800" b="1" dirty="0"/>
              <a:t>Intensity</a:t>
            </a:r>
          </a:p>
          <a:p>
            <a:pPr lvl="1"/>
            <a:r>
              <a:rPr lang="en-US" sz="1800" b="1" dirty="0"/>
              <a:t>Other factors involved in presentation</a:t>
            </a:r>
          </a:p>
          <a:p>
            <a:pPr lvl="2"/>
            <a:r>
              <a:rPr lang="en-US" sz="1600" dirty="0"/>
              <a:t>Psychology</a:t>
            </a:r>
          </a:p>
          <a:p>
            <a:r>
              <a:rPr lang="en-US" b="1" dirty="0"/>
              <a:t>Treat </a:t>
            </a:r>
          </a:p>
          <a:p>
            <a:pPr lvl="1"/>
            <a:r>
              <a:rPr lang="en-US" sz="1800" b="1" dirty="0"/>
              <a:t>Non-pharmacological</a:t>
            </a:r>
          </a:p>
          <a:p>
            <a:pPr lvl="1"/>
            <a:r>
              <a:rPr lang="en-US" sz="1800" b="1" dirty="0"/>
              <a:t>Pharmacological, guided </a:t>
            </a:r>
            <a:r>
              <a:rPr lang="en-US" sz="1800" b="1"/>
              <a:t>by pain type</a:t>
            </a:r>
            <a:endParaRPr lang="en-US" sz="1800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585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55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The core EPM framework </vt:lpstr>
    </vt:vector>
  </TitlesOfParts>
  <Company>Milton Keynes Universiy Hospital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EPM?</dc:title>
  <dc:creator>Venkat Hariharan</dc:creator>
  <cp:lastModifiedBy>Keshia Dodd</cp:lastModifiedBy>
  <cp:revision>19</cp:revision>
  <dcterms:created xsi:type="dcterms:W3CDTF">2020-02-28T09:08:38Z</dcterms:created>
  <dcterms:modified xsi:type="dcterms:W3CDTF">2020-05-26T11:11:02Z</dcterms:modified>
</cp:coreProperties>
</file>