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23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7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08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32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0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7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39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5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8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0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F4372-BD1D-4600-A3B8-C1FE6A2A07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6F34C-1919-4290-815C-7A0C19A1A6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EF705B-89EE-4DD1-A43B-CE4294D2DE7D}"/>
              </a:ext>
            </a:extLst>
          </p:cNvPr>
          <p:cNvSpPr txBox="1">
            <a:spLocks/>
          </p:cNvSpPr>
          <p:nvPr/>
        </p:nvSpPr>
        <p:spPr>
          <a:xfrm>
            <a:off x="838200" y="2526383"/>
            <a:ext cx="10515600" cy="2055043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chemeClr val="bg1"/>
                </a:solidFill>
              </a:rPr>
              <a:t>Essential Pain Management for Foundation Doctors</a:t>
            </a:r>
            <a:endParaRPr lang="en-US" sz="6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8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The EPM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2248"/>
          </a:xfrm>
        </p:spPr>
        <p:txBody>
          <a:bodyPr>
            <a:normAutofit/>
          </a:bodyPr>
          <a:lstStyle/>
          <a:p>
            <a:r>
              <a:rPr lang="en-US" b="1" dirty="0"/>
              <a:t>Recognize</a:t>
            </a:r>
          </a:p>
          <a:p>
            <a:pPr lvl="1"/>
            <a:r>
              <a:rPr lang="en-US" sz="1800" b="1" dirty="0"/>
              <a:t>Impact of pain</a:t>
            </a:r>
          </a:p>
          <a:p>
            <a:pPr lvl="2"/>
            <a:r>
              <a:rPr lang="en-US" sz="1600" dirty="0"/>
              <a:t>patient and society</a:t>
            </a:r>
          </a:p>
          <a:p>
            <a:r>
              <a:rPr lang="en-US" b="1" dirty="0"/>
              <a:t>Assess </a:t>
            </a:r>
          </a:p>
          <a:p>
            <a:pPr lvl="1"/>
            <a:r>
              <a:rPr lang="en-US" sz="1800" b="1" dirty="0"/>
              <a:t>Type</a:t>
            </a:r>
          </a:p>
          <a:p>
            <a:pPr lvl="2"/>
            <a:r>
              <a:rPr lang="en-US" sz="1600" dirty="0"/>
              <a:t>Acute/chronic</a:t>
            </a:r>
          </a:p>
          <a:p>
            <a:pPr lvl="2"/>
            <a:r>
              <a:rPr lang="en-US" sz="1600" dirty="0"/>
              <a:t>Nociceptive/neuropathic</a:t>
            </a:r>
          </a:p>
          <a:p>
            <a:pPr lvl="2"/>
            <a:r>
              <a:rPr lang="en-US" sz="1600" dirty="0"/>
              <a:t>Cancer/non-cancer</a:t>
            </a:r>
            <a:endParaRPr lang="en-US" sz="800" dirty="0"/>
          </a:p>
          <a:p>
            <a:pPr lvl="2"/>
            <a:endParaRPr lang="en-US" sz="800" b="1" dirty="0"/>
          </a:p>
          <a:p>
            <a:pPr lvl="1"/>
            <a:r>
              <a:rPr lang="en-US" sz="1800" b="1" dirty="0"/>
              <a:t>Intensity</a:t>
            </a:r>
          </a:p>
          <a:p>
            <a:pPr lvl="1"/>
            <a:r>
              <a:rPr lang="en-US" sz="1800" b="1" dirty="0"/>
              <a:t>Other factors involved in presentation</a:t>
            </a:r>
          </a:p>
          <a:p>
            <a:pPr lvl="2"/>
            <a:r>
              <a:rPr lang="en-US" sz="1600" dirty="0"/>
              <a:t>Psychology</a:t>
            </a:r>
          </a:p>
          <a:p>
            <a:r>
              <a:rPr lang="en-US" b="1" dirty="0"/>
              <a:t>Treat </a:t>
            </a:r>
          </a:p>
          <a:p>
            <a:pPr lvl="1"/>
            <a:r>
              <a:rPr lang="en-US" sz="1800" b="1" dirty="0"/>
              <a:t>Non-pharmacological</a:t>
            </a:r>
          </a:p>
          <a:p>
            <a:pPr lvl="1"/>
            <a:r>
              <a:rPr lang="en-US" sz="1800" b="1" dirty="0"/>
              <a:t>Pharmacological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8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Specific objectives for foundation doctors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At the end of this session, </a:t>
            </a:r>
            <a:r>
              <a:rPr lang="en-US" sz="4000" i="1" dirty="0">
                <a:solidFill>
                  <a:srgbClr val="FFFFFF"/>
                </a:solidFill>
              </a:rPr>
              <a:t>you will be able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2248"/>
          </a:xfrm>
        </p:spPr>
        <p:txBody>
          <a:bodyPr>
            <a:normAutofit fontScale="92500" lnSpcReduction="20000"/>
          </a:bodyPr>
          <a:lstStyle/>
          <a:p>
            <a:r>
              <a:rPr lang="en-US" sz="1600" b="1" dirty="0"/>
              <a:t>Recognize pain</a:t>
            </a:r>
          </a:p>
          <a:p>
            <a:pPr lvl="1"/>
            <a:r>
              <a:rPr lang="en-US" sz="1600" dirty="0"/>
              <a:t>Understand the impact of pain	</a:t>
            </a:r>
          </a:p>
          <a:p>
            <a:pPr lvl="2"/>
            <a:r>
              <a:rPr lang="en-US" sz="1600" dirty="0"/>
              <a:t>Acutely</a:t>
            </a:r>
          </a:p>
          <a:p>
            <a:pPr lvl="2"/>
            <a:r>
              <a:rPr lang="en-US" sz="1600" dirty="0"/>
              <a:t>Chronically, including frequent attendance and psychological comorbidity</a:t>
            </a:r>
          </a:p>
          <a:p>
            <a:pPr lvl="2"/>
            <a:endParaRPr lang="en-US" sz="1600" dirty="0"/>
          </a:p>
          <a:p>
            <a:r>
              <a:rPr lang="en-US" sz="1600" b="1" dirty="0"/>
              <a:t>Assess pain</a:t>
            </a:r>
          </a:p>
          <a:p>
            <a:pPr lvl="1"/>
            <a:r>
              <a:rPr lang="en-US" sz="1600" dirty="0"/>
              <a:t>Understand the anatomy and physiology related to pain presentations</a:t>
            </a:r>
          </a:p>
          <a:p>
            <a:pPr lvl="1"/>
            <a:r>
              <a:rPr lang="en-US" sz="1600" dirty="0"/>
              <a:t>Discern between nociceptive and neuropathic pain</a:t>
            </a:r>
          </a:p>
          <a:p>
            <a:pPr lvl="1"/>
            <a:r>
              <a:rPr lang="en-US" sz="1600" dirty="0"/>
              <a:t>Identify other factors contributing to the experience of pain, including at the end of life</a:t>
            </a:r>
          </a:p>
          <a:p>
            <a:pPr lvl="1"/>
            <a:endParaRPr lang="en-US" sz="1600" dirty="0"/>
          </a:p>
          <a:p>
            <a:r>
              <a:rPr lang="en-US" sz="1600" b="1" dirty="0"/>
              <a:t>Treat pain</a:t>
            </a:r>
          </a:p>
          <a:p>
            <a:pPr lvl="1"/>
            <a:r>
              <a:rPr lang="en-US" sz="1600" dirty="0"/>
              <a:t>Understand the non-pharmacological management of pain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Appropriately prescribe analgesics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Use the WHO pain ladder appropriately to treat cancer pain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Safely prescribe opioids in acute pain, using the descending pain ladder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Understand the role and limitations of opioids in chronic pain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Safely prescribe naloxone</a:t>
            </a:r>
          </a:p>
          <a:p>
            <a:pPr lvl="2"/>
            <a:r>
              <a:rPr lang="en-US" sz="1600" dirty="0">
                <a:solidFill>
                  <a:prstClr val="black"/>
                </a:solidFill>
              </a:rPr>
              <a:t>Safely and appropriately prescribe adjuvant analgesia</a:t>
            </a:r>
            <a:endParaRPr lang="en-US" sz="1600" dirty="0"/>
          </a:p>
          <a:p>
            <a:pPr lvl="1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 the monitoring required and principles of ward-based care related to PCA and neuraxial continuous regional (epidural)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anaesthesia</a:t>
            </a:r>
            <a:endParaRPr lang="en-US" sz="1600" dirty="0"/>
          </a:p>
          <a:p>
            <a:pPr lvl="2"/>
            <a:endParaRPr lang="en-US" sz="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87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43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The EPM Structure </vt:lpstr>
      <vt:lpstr>Specific objectives for foundation doctors At the end of this session, you will be able to</vt:lpstr>
    </vt:vector>
  </TitlesOfParts>
  <Company>Milton Keynes Universiy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EPM?</dc:title>
  <dc:creator>Venkat Hariharan</dc:creator>
  <cp:lastModifiedBy>Keshia Dodd</cp:lastModifiedBy>
  <cp:revision>15</cp:revision>
  <dcterms:created xsi:type="dcterms:W3CDTF">2020-02-28T09:08:38Z</dcterms:created>
  <dcterms:modified xsi:type="dcterms:W3CDTF">2020-05-26T11:22:00Z</dcterms:modified>
</cp:coreProperties>
</file>